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sldIdLst>
    <p:sldId id="2767" r:id="rId5"/>
    <p:sldId id="257" r:id="rId6"/>
    <p:sldId id="258" r:id="rId7"/>
    <p:sldId id="259" r:id="rId8"/>
    <p:sldId id="260" r:id="rId9"/>
    <p:sldId id="2768" r:id="rId10"/>
    <p:sldId id="261" r:id="rId11"/>
    <p:sldId id="269" r:id="rId12"/>
    <p:sldId id="263" r:id="rId13"/>
    <p:sldId id="264" r:id="rId1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896" autoAdjust="0"/>
  </p:normalViewPr>
  <p:slideViewPr>
    <p:cSldViewPr snapToGrid="0">
      <p:cViewPr varScale="1">
        <p:scale>
          <a:sx n="119" d="100"/>
          <a:sy n="119" d="100"/>
        </p:scale>
        <p:origin x="15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C2D05EE-1874-40CA-ACBB-AAFE8CEAEC56}" type="datetimeFigureOut">
              <a:t>1/30/2026</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509B9498-FDEE-4498-AC3A-C83DFCC8A50A}" type="slidenum">
              <a:t>‹#›</a:t>
            </a:fld>
            <a:endParaRPr lang="en-US" dirty="0"/>
          </a:p>
        </p:txBody>
      </p:sp>
    </p:spTree>
    <p:extLst>
      <p:ext uri="{BB962C8B-B14F-4D97-AF65-F5344CB8AC3E}">
        <p14:creationId xmlns:p14="http://schemas.microsoft.com/office/powerpoint/2010/main" val="9007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5C32D-63EE-4133-9108-A2BD34E475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6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76107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1/30/2026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61135109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828163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Click to edit Master text styles</a:t>
            </a:r>
          </a:p>
          <a:p>
            <a:pPr marL="228600" marR="0" lvl="1"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Second level</a:t>
            </a:r>
          </a:p>
          <a:p>
            <a:pPr marL="228600" marR="0" lvl="2"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Third level</a:t>
            </a:r>
          </a:p>
          <a:p>
            <a:pPr marL="228600" marR="0" lvl="3"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Fourth level</a:t>
            </a:r>
          </a:p>
          <a:p>
            <a:pPr marL="228600" marR="0" lvl="4"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31313"/>
                </a:solidFill>
                <a:effectLst/>
                <a:uLnTx/>
                <a:uFillTx/>
                <a:latin typeface="Neue Haas Grotesk Text Pro"/>
                <a:ea typeface="+mn-ea"/>
                <a:cs typeface="+mn-cs"/>
              </a:rPr>
              <a:t>Fifth level</a:t>
            </a:r>
            <a:endParaRPr kumimoji="0" lang="en-US" sz="1100" b="0" i="0" u="none" strike="noStrike" kern="1200" cap="none" spc="0" normalizeH="0" baseline="0" noProof="0" dirty="0">
              <a:ln>
                <a:noFill/>
              </a:ln>
              <a:solidFill>
                <a:srgbClr val="131313"/>
              </a:solidFill>
              <a:effectLst/>
              <a:uLnTx/>
              <a:uFillTx/>
              <a:latin typeface="Neue Haas Grotesk Text Pro"/>
              <a:ea typeface="+mn-ea"/>
              <a:cs typeface="+mn-cs"/>
            </a:endParaRP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8316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3031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6453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2960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2422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1662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8481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702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5576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1/30/2026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894100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65717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4043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26015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78271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2360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2136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594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95886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89714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6978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1/30/2026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477205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181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6706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88209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68326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1/30/2026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17403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1/30/2026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1701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1/30/2026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6793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1/30/2026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36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1/30/2026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145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1/30/2026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85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834443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1/30/2026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90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1/30/2026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669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9260929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1/30/2026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9387180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1/30/2026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06640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1/30/2026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1834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1/30/2026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2146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1/30/2026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661847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1/30/2026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7740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1/30/2026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293286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1/30/2026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09114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1/30/2026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2966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1/30/2026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317099004"/>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740" r:id="rId3"/>
    <p:sldLayoutId id="214748368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pixabay.com/fr/golfeurs-photo-de-groupe-hommes-960917/" TargetMode="External"/><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21.jpeg"/><Relationship Id="rId5" Type="http://schemas.openxmlformats.org/officeDocument/2006/relationships/hyperlink" Target="https://creativecommons.org/licenses/by-nc-nd/3.0/" TargetMode="External"/><Relationship Id="rId4" Type="http://schemas.openxmlformats.org/officeDocument/2006/relationships/hyperlink" Target="https://weewaughs.blogspot.com/2010/02/serving-others-senior-saints-and-teen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infotoptrend.com/building-capable-leaders-for-a-changing-workpl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40.xml"/><Relationship Id="rId4" Type="http://schemas.openxmlformats.org/officeDocument/2006/relationships/hyperlink" Target="https://www.dailymail.co.uk/sport/darts/article-14186845/Sky-Sports-presenters-commentators-PDC-World-Darts-Championship.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ehighvalleyramblings.blogspot.com/2015/10/norco-retiree-luncheon-draws-county.html" TargetMode="External"/><Relationship Id="rId2" Type="http://schemas.openxmlformats.org/officeDocument/2006/relationships/image" Target="../media/image24.jpe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pxhere.com/en/photo/741433" TargetMode="External"/><Relationship Id="rId3" Type="http://schemas.openxmlformats.org/officeDocument/2006/relationships/image" Target="../media/image25.jp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www.pexels.com/video/back-view-of-an-elderly-couple-running-8637051/" TargetMode="External"/><Relationship Id="rId11" Type="http://schemas.openxmlformats.org/officeDocument/2006/relationships/hyperlink" Target="https://pxhere.com/en/photo/867200" TargetMode="External"/><Relationship Id="rId5" Type="http://schemas.openxmlformats.org/officeDocument/2006/relationships/image" Target="../media/image26.jpeg"/><Relationship Id="rId10" Type="http://schemas.openxmlformats.org/officeDocument/2006/relationships/image" Target="../media/image28.jpg"/><Relationship Id="rId4" Type="http://schemas.openxmlformats.org/officeDocument/2006/relationships/hyperlink" Target="https://www.braingymschool.it/milano-al-via-corso-muovi-corpo-attiva-cervello-dedicato-all-terza-eta/" TargetMode="Externa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38E9-D21E-DE68-38AC-F56AEA15B379}"/>
              </a:ext>
            </a:extLst>
          </p:cNvPr>
          <p:cNvSpPr>
            <a:spLocks noGrp="1"/>
          </p:cNvSpPr>
          <p:nvPr>
            <p:ph type="ctrTitle"/>
          </p:nvPr>
        </p:nvSpPr>
        <p:spPr>
          <a:xfrm>
            <a:off x="431171" y="3298371"/>
            <a:ext cx="8786307" cy="2748182"/>
          </a:xfrm>
        </p:spPr>
        <p:txBody>
          <a:bodyPr anchor="b">
            <a:normAutofit/>
          </a:bodyPr>
          <a:lstStyle/>
          <a:p>
            <a:r>
              <a:rPr lang="en-US" sz="4000" dirty="0"/>
              <a:t>Big sir</a:t>
            </a:r>
            <a:br>
              <a:rPr lang="en-US" sz="4000" dirty="0"/>
            </a:br>
            <a:r>
              <a:rPr lang="en-US" sz="4000" dirty="0"/>
              <a:t>  little sir</a:t>
            </a:r>
            <a:br>
              <a:rPr lang="en-US" sz="4000" dirty="0"/>
            </a:br>
            <a:r>
              <a:rPr lang="en-US" sz="4000" dirty="0"/>
              <a:t>     responsibilities</a:t>
            </a:r>
          </a:p>
        </p:txBody>
      </p:sp>
      <p:sp>
        <p:nvSpPr>
          <p:cNvPr id="3" name="Subtitle 2">
            <a:extLst>
              <a:ext uri="{FF2B5EF4-FFF2-40B4-BE49-F238E27FC236}">
                <a16:creationId xmlns:a16="http://schemas.microsoft.com/office/drawing/2014/main" id="{7604D864-A6BD-C75F-9B88-BAB58775ABDD}"/>
              </a:ext>
            </a:extLst>
          </p:cNvPr>
          <p:cNvSpPr>
            <a:spLocks noGrp="1"/>
          </p:cNvSpPr>
          <p:nvPr>
            <p:ph type="subTitle" idx="1"/>
          </p:nvPr>
        </p:nvSpPr>
        <p:spPr>
          <a:xfrm>
            <a:off x="431172" y="415057"/>
            <a:ext cx="7685139" cy="1414091"/>
          </a:xfrm>
        </p:spPr>
        <p:txBody>
          <a:bodyPr anchor="t">
            <a:normAutofit/>
          </a:bodyPr>
          <a:lstStyle/>
          <a:p>
            <a:r>
              <a:rPr lang="en-US" dirty="0"/>
              <a:t>Presented by Fred Serena</a:t>
            </a:r>
          </a:p>
        </p:txBody>
      </p:sp>
      <p:sp>
        <p:nvSpPr>
          <p:cNvPr id="11" name="Date Placeholder 10">
            <a:extLst>
              <a:ext uri="{FF2B5EF4-FFF2-40B4-BE49-F238E27FC236}">
                <a16:creationId xmlns:a16="http://schemas.microsoft.com/office/drawing/2014/main" id="{3B60C5C2-A596-7FEB-7260-D4D75F7F7904}"/>
              </a:ext>
            </a:extLst>
          </p:cNvPr>
          <p:cNvSpPr>
            <a:spLocks noGrp="1"/>
          </p:cNvSpPr>
          <p:nvPr>
            <p:ph type="dt" sz="half" idx="10"/>
          </p:nvPr>
        </p:nvSpPr>
        <p:spPr>
          <a:xfrm>
            <a:off x="431172" y="6490524"/>
            <a:ext cx="2841959" cy="336141"/>
          </a:xfrm>
        </p:spPr>
        <p:txBody>
          <a:bodyPr/>
          <a:lstStyle/>
          <a:p>
            <a:pPr lvl="0"/>
            <a:fld id="{A2C196D7-201A-4A3A-B9FA-EDBCED2083FF}" type="datetime1">
              <a:rPr lang="en-US" noProof="0" smtClean="0"/>
              <a:t>1/30/2026</a:t>
            </a:fld>
            <a:endParaRPr lang="en-US" noProof="0" dirty="0"/>
          </a:p>
        </p:txBody>
      </p:sp>
      <p:sp>
        <p:nvSpPr>
          <p:cNvPr id="12" name="Footer Placeholder 11">
            <a:extLst>
              <a:ext uri="{FF2B5EF4-FFF2-40B4-BE49-F238E27FC236}">
                <a16:creationId xmlns:a16="http://schemas.microsoft.com/office/drawing/2014/main" id="{293C2242-EDFC-CC39-97DF-2DB1D8D580F5}"/>
              </a:ext>
            </a:extLst>
          </p:cNvPr>
          <p:cNvSpPr>
            <a:spLocks noGrp="1"/>
          </p:cNvSpPr>
          <p:nvPr>
            <p:ph type="ftr" sz="quarter" idx="11"/>
          </p:nvPr>
        </p:nvSpPr>
        <p:spPr>
          <a:xfrm>
            <a:off x="8893370" y="6490524"/>
            <a:ext cx="2662834" cy="336141"/>
          </a:xfrm>
        </p:spPr>
        <p:txBody>
          <a:bodyPr/>
          <a:lstStyle/>
          <a:p>
            <a:pPr lvl="0"/>
            <a:r>
              <a:rPr lang="en-US" noProof="0" dirty="0"/>
              <a:t>Sample Footer Text</a:t>
            </a:r>
          </a:p>
        </p:txBody>
      </p:sp>
      <p:sp>
        <p:nvSpPr>
          <p:cNvPr id="13" name="Slide Number Placeholder 12">
            <a:extLst>
              <a:ext uri="{FF2B5EF4-FFF2-40B4-BE49-F238E27FC236}">
                <a16:creationId xmlns:a16="http://schemas.microsoft.com/office/drawing/2014/main" id="{6247F861-42CF-FE05-F8FD-7EBB0D76F029}"/>
              </a:ext>
            </a:extLst>
          </p:cNvPr>
          <p:cNvSpPr>
            <a:spLocks noGrp="1"/>
          </p:cNvSpPr>
          <p:nvPr>
            <p:ph type="sldNum" sz="quarter" idx="12"/>
          </p:nvPr>
        </p:nvSpPr>
        <p:spPr>
          <a:xfrm>
            <a:off x="11648431" y="6490524"/>
            <a:ext cx="457200" cy="336141"/>
          </a:xfrm>
        </p:spPr>
        <p:txBody>
          <a:bodyPr/>
          <a:lstStyle/>
          <a:p>
            <a:pPr lvl="0"/>
            <a:fld id="{84C450F2-3BB4-4AE4-8A35-A9D7AEA4C850}" type="slidenum">
              <a:rPr lang="en-US" noProof="0" smtClean="0"/>
              <a:pPr lvl="0"/>
              <a:t>1</a:t>
            </a:fld>
            <a:endParaRPr lang="en-US" noProof="0" dirty="0"/>
          </a:p>
        </p:txBody>
      </p:sp>
      <p:pic>
        <p:nvPicPr>
          <p:cNvPr id="4" name="Picture 2">
            <a:extLst>
              <a:ext uri="{FF2B5EF4-FFF2-40B4-BE49-F238E27FC236}">
                <a16:creationId xmlns:a16="http://schemas.microsoft.com/office/drawing/2014/main" id="{5B1F3052-87BA-6B38-9E87-0540BA637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7017" y="249382"/>
            <a:ext cx="942109" cy="11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61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A22CC8A-AEEE-4CDD-02DE-E2D38751E887}"/>
              </a:ext>
            </a:extLst>
          </p:cNvPr>
          <p:cNvSpPr txBox="1"/>
          <p:nvPr/>
        </p:nvSpPr>
        <p:spPr>
          <a:xfrm>
            <a:off x="593558" y="633663"/>
            <a:ext cx="2197768" cy="923330"/>
          </a:xfrm>
          <a:prstGeom prst="rect">
            <a:avLst/>
          </a:prstGeom>
          <a:noFill/>
        </p:spPr>
        <p:txBody>
          <a:bodyPr wrap="square" rtlCol="0">
            <a:spAutoFit/>
          </a:bodyPr>
          <a:lstStyle/>
          <a:p>
            <a:r>
              <a:rPr lang="en-US" dirty="0"/>
              <a:t>BEING FINANCIALLY SOLVENT</a:t>
            </a:r>
          </a:p>
        </p:txBody>
      </p:sp>
      <p:sp>
        <p:nvSpPr>
          <p:cNvPr id="6" name="TextBox 5">
            <a:extLst>
              <a:ext uri="{FF2B5EF4-FFF2-40B4-BE49-F238E27FC236}">
                <a16:creationId xmlns:a16="http://schemas.microsoft.com/office/drawing/2014/main" id="{B888B5CE-E537-D4BE-2C08-3F4B818FF66A}"/>
              </a:ext>
            </a:extLst>
          </p:cNvPr>
          <p:cNvSpPr txBox="1"/>
          <p:nvPr/>
        </p:nvSpPr>
        <p:spPr>
          <a:xfrm>
            <a:off x="2791326" y="947393"/>
            <a:ext cx="6152147" cy="5478423"/>
          </a:xfrm>
          <a:prstGeom prst="rect">
            <a:avLst/>
          </a:prstGeom>
          <a:noFill/>
        </p:spPr>
        <p:txBody>
          <a:bodyPr wrap="square">
            <a:spAutoFit/>
          </a:bodyPr>
          <a:lstStyle/>
          <a:p>
            <a:r>
              <a:rPr lang="en-US" sz="1400" b="1" dirty="0"/>
              <a:t>FINANCIAL, BRANCHES </a:t>
            </a:r>
            <a:r>
              <a:rPr lang="en-US" sz="1400" dirty="0"/>
              <a:t>Big Sirs and members of BECs are to maintain high levels of fiduciary responsibility by furnishing guidance to Branch members who handle SIR funds. The participants in Branch luncheons, activities and events shall be charged enough to pay for all expenses associated with these functions. Income to cover Branch overhead expenses for the </a:t>
            </a:r>
            <a:r>
              <a:rPr lang="en-US" sz="1400" dirty="0" err="1"/>
              <a:t>SIRinc</a:t>
            </a:r>
            <a:r>
              <a:rPr lang="en-US" sz="1400" dirty="0"/>
              <a:t> assessment, newsletters, officer expenses, Branch promotion, etc. shall be derived from assessments of active Branch members. The preferred, and most effective, method for generating income is by requesting lump sum annual assessments from all members. The amount should be set according to each year’s budget. Branch Treasurers submit monthly Treasurers’ reports at the BEC meetings. As a guide Branch cash reserves should be budgeted at about $40.00 per member minimum at year end. (100 member branches should budget about $4,000 in cash reserves at year end). At any rate, cash reserves should be adequate to reimburse the luncheon’s food provider without requiring the Treasurer to quickly deposit funds to cover the amount of the bill. The Form 28, Monthly Cash Report, which includes branch financial data, is to be submitted by Branch Treasurers monthly by the end of the month to the </a:t>
            </a:r>
            <a:r>
              <a:rPr lang="en-US" sz="1400" dirty="0" err="1"/>
              <a:t>SIRinc</a:t>
            </a:r>
            <a:r>
              <a:rPr lang="en-US" sz="1400" dirty="0"/>
              <a:t> Assistant Treasurer, preferably electronically. It is intended to furnish data for reporting to the IRS and others as well as data for Area Representative to monitor branch financial health and provide assistance when appropriate. Form 28 Cumulative data is for a calendar year, but the End of December balance must transfer as the Opening Balance for January. It must not be changed. </a:t>
            </a:r>
          </a:p>
        </p:txBody>
      </p:sp>
      <p:pic>
        <p:nvPicPr>
          <p:cNvPr id="7" name="Picture 2">
            <a:extLst>
              <a:ext uri="{FF2B5EF4-FFF2-40B4-BE49-F238E27FC236}">
                <a16:creationId xmlns:a16="http://schemas.microsoft.com/office/drawing/2014/main" id="{FA3D7413-C92D-FCDE-DE9C-A28CA048E8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6322" y="282039"/>
            <a:ext cx="942109" cy="1136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43DFFB-F908-D07E-874E-277D9A38D015}"/>
              </a:ext>
            </a:extLst>
          </p:cNvPr>
          <p:cNvSpPr txBox="1"/>
          <p:nvPr/>
        </p:nvSpPr>
        <p:spPr>
          <a:xfrm>
            <a:off x="9103895" y="6577263"/>
            <a:ext cx="2544536" cy="253916"/>
          </a:xfrm>
          <a:prstGeom prst="rect">
            <a:avLst/>
          </a:prstGeom>
          <a:noFill/>
        </p:spPr>
        <p:txBody>
          <a:bodyPr wrap="square" rtlCol="0">
            <a:spAutoFit/>
          </a:bodyPr>
          <a:lstStyle/>
          <a:p>
            <a:r>
              <a:rPr lang="en-US" sz="1050" b="1" dirty="0"/>
              <a:t>Leadership Guide Handbook</a:t>
            </a:r>
          </a:p>
        </p:txBody>
      </p:sp>
    </p:spTree>
    <p:extLst>
      <p:ext uri="{BB962C8B-B14F-4D97-AF65-F5344CB8AC3E}">
        <p14:creationId xmlns:p14="http://schemas.microsoft.com/office/powerpoint/2010/main" val="5300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title"/>
          </p:nvPr>
        </p:nvSpPr>
        <p:spPr>
          <a:xfrm>
            <a:off x="429768" y="411480"/>
            <a:ext cx="11045952" cy="1828800"/>
          </a:xfrm>
        </p:spPr>
        <p:txBody>
          <a:bodyPr/>
          <a:lstStyle/>
          <a:p>
            <a:r>
              <a:rPr lang="en-US" dirty="0"/>
              <a:t>Agenda</a:t>
            </a:r>
          </a:p>
        </p:txBody>
      </p:sp>
      <p:sp>
        <p:nvSpPr>
          <p:cNvPr id="3" name="Content Placeholder 2">
            <a:extLst>
              <a:ext uri="{FF2B5EF4-FFF2-40B4-BE49-F238E27FC236}">
                <a16:creationId xmlns:a16="http://schemas.microsoft.com/office/drawing/2014/main" id="{432C04E6-B771-F1FA-85F4-B7984DE55A8E}"/>
              </a:ext>
            </a:extLst>
          </p:cNvPr>
          <p:cNvSpPr>
            <a:spLocks noGrp="1"/>
          </p:cNvSpPr>
          <p:nvPr>
            <p:ph sz="quarter" idx="13"/>
          </p:nvPr>
        </p:nvSpPr>
        <p:spPr>
          <a:xfrm>
            <a:off x="6272784" y="2423160"/>
            <a:ext cx="5202936" cy="3858768"/>
          </a:xfrm>
        </p:spPr>
        <p:txBody>
          <a:bodyPr vert="horz" lIns="91440" tIns="45720" rIns="91440" bIns="45720" rtlCol="0" anchor="t">
            <a:normAutofit/>
          </a:bodyPr>
          <a:lstStyle/>
          <a:p>
            <a:endParaRPr lang="en-US" dirty="0"/>
          </a:p>
          <a:p>
            <a:r>
              <a:rPr lang="en-US" dirty="0"/>
              <a:t>Big Sir Responsibilities</a:t>
            </a:r>
          </a:p>
          <a:p>
            <a:r>
              <a:rPr lang="en-US" dirty="0"/>
              <a:t>Little Sir Responsibilities</a:t>
            </a:r>
          </a:p>
          <a:p>
            <a:r>
              <a:rPr lang="en-US" dirty="0"/>
              <a:t>Developing techniques for Branch Goals</a:t>
            </a:r>
          </a:p>
          <a:p>
            <a:r>
              <a:rPr lang="en-US" dirty="0"/>
              <a:t>You having a team behind you.</a:t>
            </a:r>
          </a:p>
          <a:p>
            <a:r>
              <a:rPr lang="en-US" dirty="0"/>
              <a:t>Maintain the financial health of the branch.</a:t>
            </a:r>
          </a:p>
          <a:p>
            <a:endParaRPr lang="en-US" dirty="0"/>
          </a:p>
        </p:txBody>
      </p:sp>
      <p:sp>
        <p:nvSpPr>
          <p:cNvPr id="4" name="Date Placeholder 3">
            <a:extLst>
              <a:ext uri="{FF2B5EF4-FFF2-40B4-BE49-F238E27FC236}">
                <a16:creationId xmlns:a16="http://schemas.microsoft.com/office/drawing/2014/main" id="{24E602D5-209F-C183-95CC-735D34DC9419}"/>
              </a:ext>
            </a:extLst>
          </p:cNvPr>
          <p:cNvSpPr>
            <a:spLocks noGrp="1"/>
          </p:cNvSpPr>
          <p:nvPr>
            <p:ph type="dt" sz="half" idx="10"/>
          </p:nvPr>
        </p:nvSpPr>
        <p:spPr/>
        <p:txBody>
          <a:bodyPr/>
          <a:lstStyle/>
          <a:p>
            <a:fld id="{2990712A-E8AC-4933-9DE4-16CA7BD51374}" type="datetime1">
              <a:rPr lang="en-US" smtClean="0"/>
              <a:t>1/30/2026</a:t>
            </a:fld>
            <a:endParaRPr lang="en-US" dirty="0"/>
          </a:p>
        </p:txBody>
      </p:sp>
      <p:sp>
        <p:nvSpPr>
          <p:cNvPr id="5" name="Footer Placeholder 4">
            <a:extLst>
              <a:ext uri="{FF2B5EF4-FFF2-40B4-BE49-F238E27FC236}">
                <a16:creationId xmlns:a16="http://schemas.microsoft.com/office/drawing/2014/main" id="{1998326A-C836-F80E-4EAB-FB475085E38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CCDC894-A40D-FD0D-CF41-FEE5AF09BACB}"/>
              </a:ext>
            </a:extLst>
          </p:cNvPr>
          <p:cNvSpPr>
            <a:spLocks noGrp="1"/>
          </p:cNvSpPr>
          <p:nvPr>
            <p:ph type="sldNum" sz="quarter" idx="12"/>
          </p:nvPr>
        </p:nvSpPr>
        <p:spPr/>
        <p:txBody>
          <a:bodyPr/>
          <a:lstStyle/>
          <a:p>
            <a:fld id="{CC057153-B650-4DEB-B370-79DDCFDCE934}" type="slidenum">
              <a:rPr lang="en-US" smtClean="0"/>
              <a:t>2</a:t>
            </a:fld>
            <a:endParaRPr lang="en-US" dirty="0"/>
          </a:p>
        </p:txBody>
      </p:sp>
      <p:pic>
        <p:nvPicPr>
          <p:cNvPr id="7" name="Picture 2">
            <a:extLst>
              <a:ext uri="{FF2B5EF4-FFF2-40B4-BE49-F238E27FC236}">
                <a16:creationId xmlns:a16="http://schemas.microsoft.com/office/drawing/2014/main" id="{63C5DB57-F5AF-D003-B424-C9EE7CD981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7017" y="249382"/>
            <a:ext cx="942109" cy="11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5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44A5-0283-F980-85F3-EE51746FC4CD}"/>
              </a:ext>
            </a:extLst>
          </p:cNvPr>
          <p:cNvSpPr>
            <a:spLocks noGrp="1"/>
          </p:cNvSpPr>
          <p:nvPr>
            <p:ph type="title"/>
          </p:nvPr>
        </p:nvSpPr>
        <p:spPr>
          <a:xfrm>
            <a:off x="321733" y="5111854"/>
            <a:ext cx="3945468" cy="1389888"/>
          </a:xfrm>
        </p:spPr>
        <p:txBody>
          <a:bodyPr/>
          <a:lstStyle/>
          <a:p>
            <a:r>
              <a:rPr lang="en-US" dirty="0"/>
              <a:t>Introduction</a:t>
            </a:r>
          </a:p>
        </p:txBody>
      </p:sp>
      <p:sp>
        <p:nvSpPr>
          <p:cNvPr id="3" name="Content Placeholder 2">
            <a:extLst>
              <a:ext uri="{FF2B5EF4-FFF2-40B4-BE49-F238E27FC236}">
                <a16:creationId xmlns:a16="http://schemas.microsoft.com/office/drawing/2014/main" id="{1A385359-5FD3-D5C8-1467-F7082543AA4C}"/>
              </a:ext>
            </a:extLst>
          </p:cNvPr>
          <p:cNvSpPr>
            <a:spLocks noGrp="1"/>
          </p:cNvSpPr>
          <p:nvPr>
            <p:ph sz="quarter" idx="14"/>
          </p:nvPr>
        </p:nvSpPr>
        <p:spPr>
          <a:xfrm>
            <a:off x="5584372" y="5111854"/>
            <a:ext cx="6168356" cy="1389888"/>
          </a:xfrm>
        </p:spPr>
        <p:txBody>
          <a:bodyPr>
            <a:normAutofit/>
          </a:bodyPr>
          <a:lstStyle/>
          <a:p>
            <a:pPr marL="285750" indent="-285750">
              <a:buFont typeface="Arial" panose="020B0604020202020204" pitchFamily="34" charset="0"/>
              <a:buChar char="•"/>
            </a:pPr>
            <a:r>
              <a:rPr lang="en-US" sz="1800" dirty="0"/>
              <a:t>What is the job description of a Big Sir</a:t>
            </a:r>
          </a:p>
          <a:p>
            <a:pPr marL="285750" indent="-285750">
              <a:buFont typeface="Arial" panose="020B0604020202020204" pitchFamily="34" charset="0"/>
              <a:buChar char="•"/>
            </a:pPr>
            <a:r>
              <a:rPr lang="en-US" sz="1800" dirty="0"/>
              <a:t>What is the job description of a Little Sir</a:t>
            </a:r>
          </a:p>
        </p:txBody>
      </p:sp>
      <p:sp>
        <p:nvSpPr>
          <p:cNvPr id="4" name="Date Placeholder 3">
            <a:extLst>
              <a:ext uri="{FF2B5EF4-FFF2-40B4-BE49-F238E27FC236}">
                <a16:creationId xmlns:a16="http://schemas.microsoft.com/office/drawing/2014/main" id="{A3466051-9A8D-AB51-EEFB-7677CCB2BB1B}"/>
              </a:ext>
            </a:extLst>
          </p:cNvPr>
          <p:cNvSpPr>
            <a:spLocks noGrp="1"/>
          </p:cNvSpPr>
          <p:nvPr>
            <p:ph type="dt" sz="half" idx="10"/>
          </p:nvPr>
        </p:nvSpPr>
        <p:spPr/>
        <p:txBody>
          <a:bodyPr/>
          <a:lstStyle/>
          <a:p>
            <a:fld id="{AABDD37E-812B-468F-B489-3911FC6F6723}" type="datetime1">
              <a:rPr lang="en-US" smtClean="0"/>
              <a:t>1/30/2026</a:t>
            </a:fld>
            <a:endParaRPr lang="en-US" dirty="0"/>
          </a:p>
        </p:txBody>
      </p:sp>
      <p:sp>
        <p:nvSpPr>
          <p:cNvPr id="5" name="Footer Placeholder 4">
            <a:extLst>
              <a:ext uri="{FF2B5EF4-FFF2-40B4-BE49-F238E27FC236}">
                <a16:creationId xmlns:a16="http://schemas.microsoft.com/office/drawing/2014/main" id="{B60A6235-3D99-C9B4-4037-D7F62E83EAFF}"/>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74FC93-FE33-B17E-E50C-7ED72B635CA5}"/>
              </a:ext>
            </a:extLst>
          </p:cNvPr>
          <p:cNvSpPr>
            <a:spLocks noGrp="1"/>
          </p:cNvSpPr>
          <p:nvPr>
            <p:ph type="sldNum" sz="quarter" idx="12"/>
          </p:nvPr>
        </p:nvSpPr>
        <p:spPr/>
        <p:txBody>
          <a:bodyPr/>
          <a:lstStyle/>
          <a:p>
            <a:fld id="{CC057153-B650-4DEB-B370-79DDCFDCE934}" type="slidenum">
              <a:rPr lang="en-US" smtClean="0"/>
              <a:t>3</a:t>
            </a:fld>
            <a:endParaRPr lang="en-US" dirty="0"/>
          </a:p>
        </p:txBody>
      </p:sp>
      <p:pic>
        <p:nvPicPr>
          <p:cNvPr id="10" name="Picture 2">
            <a:extLst>
              <a:ext uri="{FF2B5EF4-FFF2-40B4-BE49-F238E27FC236}">
                <a16:creationId xmlns:a16="http://schemas.microsoft.com/office/drawing/2014/main" id="{55CC87A3-0FA8-4EDC-E332-5981F3590D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7017" y="249382"/>
            <a:ext cx="942109" cy="11360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0B022A1-83C3-A928-4441-A588DC3CCF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1172" y="726971"/>
            <a:ext cx="3048000" cy="2038350"/>
          </a:xfrm>
          <a:prstGeom prst="rect">
            <a:avLst/>
          </a:prstGeom>
        </p:spPr>
      </p:pic>
      <p:sp>
        <p:nvSpPr>
          <p:cNvPr id="13" name="TextBox 12">
            <a:extLst>
              <a:ext uri="{FF2B5EF4-FFF2-40B4-BE49-F238E27FC236}">
                <a16:creationId xmlns:a16="http://schemas.microsoft.com/office/drawing/2014/main" id="{9EBE4967-03CE-A55A-D3C7-F340C45798F5}"/>
              </a:ext>
            </a:extLst>
          </p:cNvPr>
          <p:cNvSpPr txBox="1"/>
          <p:nvPr/>
        </p:nvSpPr>
        <p:spPr>
          <a:xfrm>
            <a:off x="4572000" y="4448175"/>
            <a:ext cx="3048000" cy="369332"/>
          </a:xfrm>
          <a:prstGeom prst="rect">
            <a:avLst/>
          </a:prstGeom>
          <a:noFill/>
        </p:spPr>
        <p:txBody>
          <a:bodyPr wrap="square" rtlCol="0">
            <a:spAutoFit/>
          </a:bodyPr>
          <a:lstStyle/>
          <a:p>
            <a:r>
              <a:rPr lang="en-US" sz="900" dirty="0">
                <a:hlinkClick r:id="rId4" tooltip="https://weewaughs.blogspot.com/2010/02/serving-others-senior-saints-and-teens.html"/>
              </a:rPr>
              <a:t>This Photo</a:t>
            </a:r>
            <a:r>
              <a:rPr lang="en-US" sz="900" dirty="0"/>
              <a:t> by Unknown Author is licensed under </a:t>
            </a:r>
            <a:r>
              <a:rPr lang="en-US" sz="900" dirty="0">
                <a:hlinkClick r:id="rId5" tooltip="https://creativecommons.org/licenses/by-nc-nd/3.0/"/>
              </a:rPr>
              <a:t>CC BY-NC-ND</a:t>
            </a:r>
            <a:endParaRPr lang="en-US" sz="900" dirty="0"/>
          </a:p>
        </p:txBody>
      </p:sp>
      <p:pic>
        <p:nvPicPr>
          <p:cNvPr id="15" name="Picture 14">
            <a:extLst>
              <a:ext uri="{FF2B5EF4-FFF2-40B4-BE49-F238E27FC236}">
                <a16:creationId xmlns:a16="http://schemas.microsoft.com/office/drawing/2014/main" id="{1D459DF1-DCF7-0AF8-F858-C7F344954E9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99643" y="726971"/>
            <a:ext cx="3387058" cy="2146858"/>
          </a:xfrm>
          <a:prstGeom prst="rect">
            <a:avLst/>
          </a:prstGeom>
        </p:spPr>
      </p:pic>
      <p:sp>
        <p:nvSpPr>
          <p:cNvPr id="16" name="TextBox 15">
            <a:extLst>
              <a:ext uri="{FF2B5EF4-FFF2-40B4-BE49-F238E27FC236}">
                <a16:creationId xmlns:a16="http://schemas.microsoft.com/office/drawing/2014/main" id="{16D3A47C-D067-0FE3-C62E-3AF015C6E896}"/>
              </a:ext>
            </a:extLst>
          </p:cNvPr>
          <p:cNvSpPr txBox="1"/>
          <p:nvPr/>
        </p:nvSpPr>
        <p:spPr>
          <a:xfrm>
            <a:off x="996043" y="3000868"/>
            <a:ext cx="2147207" cy="369332"/>
          </a:xfrm>
          <a:prstGeom prst="rect">
            <a:avLst/>
          </a:prstGeom>
          <a:noFill/>
        </p:spPr>
        <p:txBody>
          <a:bodyPr wrap="square" rtlCol="0">
            <a:spAutoFit/>
          </a:bodyPr>
          <a:lstStyle/>
          <a:p>
            <a:r>
              <a:rPr lang="en-US" sz="1400" b="1" dirty="0"/>
              <a:t>LUNCHEONS</a:t>
            </a:r>
            <a:r>
              <a:rPr lang="en-US" dirty="0"/>
              <a:t>	</a:t>
            </a:r>
          </a:p>
        </p:txBody>
      </p:sp>
      <p:sp>
        <p:nvSpPr>
          <p:cNvPr id="17" name="TextBox 16">
            <a:extLst>
              <a:ext uri="{FF2B5EF4-FFF2-40B4-BE49-F238E27FC236}">
                <a16:creationId xmlns:a16="http://schemas.microsoft.com/office/drawing/2014/main" id="{74E5CFFD-8E0D-6D5F-802D-F646F5F7D949}"/>
              </a:ext>
            </a:extLst>
          </p:cNvPr>
          <p:cNvSpPr txBox="1"/>
          <p:nvPr/>
        </p:nvSpPr>
        <p:spPr>
          <a:xfrm>
            <a:off x="5110843" y="3000868"/>
            <a:ext cx="2509157" cy="307777"/>
          </a:xfrm>
          <a:prstGeom prst="rect">
            <a:avLst/>
          </a:prstGeom>
          <a:noFill/>
        </p:spPr>
        <p:txBody>
          <a:bodyPr wrap="square" rtlCol="0">
            <a:spAutoFit/>
          </a:bodyPr>
          <a:lstStyle/>
          <a:p>
            <a:r>
              <a:rPr lang="en-US" sz="1400" b="1" dirty="0"/>
              <a:t>SIR ACTIVITIES</a:t>
            </a:r>
          </a:p>
        </p:txBody>
      </p:sp>
    </p:spTree>
    <p:extLst>
      <p:ext uri="{BB962C8B-B14F-4D97-AF65-F5344CB8AC3E}">
        <p14:creationId xmlns:p14="http://schemas.microsoft.com/office/powerpoint/2010/main" val="331345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33A0-1764-3DC0-A9D7-7733B04AFC75}"/>
              </a:ext>
            </a:extLst>
          </p:cNvPr>
          <p:cNvSpPr>
            <a:spLocks noGrp="1"/>
          </p:cNvSpPr>
          <p:nvPr>
            <p:ph type="title"/>
          </p:nvPr>
        </p:nvSpPr>
        <p:spPr>
          <a:xfrm>
            <a:off x="1202436" y="0"/>
            <a:ext cx="9138448" cy="6098721"/>
          </a:xfrm>
        </p:spPr>
        <p:txBody>
          <a:bodyPr>
            <a:normAutofit fontScale="90000"/>
          </a:bodyPr>
          <a:lstStyle/>
          <a:p>
            <a:pPr>
              <a:lnSpc>
                <a:spcPct val="150000"/>
              </a:lnSpc>
            </a:pPr>
            <a:br>
              <a:rPr lang="en-US" sz="1300" b="1" dirty="0"/>
            </a:br>
            <a:r>
              <a:rPr lang="en-US" sz="1300" b="1" dirty="0"/>
              <a:t>BRANCH BIG SIR POSITION DESCRIPTION (Revised 10/2025) Position Purpose The Big Sir </a:t>
            </a:r>
            <a:r>
              <a:rPr lang="en-US" sz="1300" dirty="0"/>
              <a:t>is the chief executive officer of the branch, a corporation under the laws of the State of California. A Branch may choose to use the title “Branch President” instead of Big Sir. If the Branch so elects, to avoid confusion with the President of SIR, Inc., the Branch must always refer to its chief executive officer by the title “Branch President.” </a:t>
            </a:r>
            <a:br>
              <a:rPr lang="en-US" sz="1300" dirty="0"/>
            </a:br>
            <a:br>
              <a:rPr lang="en-US" sz="1300" dirty="0"/>
            </a:br>
            <a:r>
              <a:rPr lang="en-US" sz="1300" dirty="0"/>
              <a:t>Primary Responsibilities • • Serve as a Branch Officer and leader of the Branch Executive Committee. Responsible for implementing annual SIR Schedule of Branch Operations • Lead all the affairs of the Branch, subject to SIR bylaws, policies, required procedures, Branch regulations and the control of the Branch Executive Committee. </a:t>
            </a:r>
            <a:br>
              <a:rPr lang="en-US" sz="1300" dirty="0"/>
            </a:br>
            <a:r>
              <a:rPr lang="en-US" sz="1300" dirty="0"/>
              <a:t>• Ensure the BEC annually sets reasonable</a:t>
            </a:r>
            <a:r>
              <a:rPr lang="en-US" dirty="0"/>
              <a:t> </a:t>
            </a:r>
            <a:r>
              <a:rPr lang="en-US" sz="1300" dirty="0"/>
              <a:t>membership and other goals that address issues of importance to branch improvement and long-term branch survival. • Embrace RAMP (Recruiting, Activities, Member Relations, and Publicity/ Image), placing emphasis on establishing leaders for each function. • Preside at all meetings of the Branch and its Executive Committee. Little Sir shall preside in the absence of the Bir Sir. • Appoint chairmen of Branch administrative and activity committees to serve during his term. • Attend the State Annual Meeting and vote as required. Should he and the Little Sir not be able to attend, ensure the BEC appoints an elected officer to represent the Branch. • Ensure the Branch is represented at all State Trainings. • Act as an ex officio member of all committees. • Execute any document or other instrument authorized by the State Board • Ensure that the Monthly Branch Membership Status Report is submitted by the end of the month. • Ensure that Branch officers and committee chairmen receive necessary training for their positions. • May call special meetings of officers and members at his discretion with five days notice. • Respond to State SIR emails in a timely manner • Act as mentor to the Little Sir.</a:t>
            </a:r>
          </a:p>
        </p:txBody>
      </p:sp>
      <p:sp>
        <p:nvSpPr>
          <p:cNvPr id="4" name="Date Placeholder 3">
            <a:extLst>
              <a:ext uri="{FF2B5EF4-FFF2-40B4-BE49-F238E27FC236}">
                <a16:creationId xmlns:a16="http://schemas.microsoft.com/office/drawing/2014/main" id="{D8F20E4A-2DA7-367F-889E-11AF801A382F}"/>
              </a:ext>
            </a:extLst>
          </p:cNvPr>
          <p:cNvSpPr>
            <a:spLocks noGrp="1"/>
          </p:cNvSpPr>
          <p:nvPr>
            <p:ph type="dt" sz="half" idx="10"/>
          </p:nvPr>
        </p:nvSpPr>
        <p:spPr/>
        <p:txBody>
          <a:bodyPr/>
          <a:lstStyle/>
          <a:p>
            <a:fld id="{F3C46E4F-8270-497D-A4DE-9B37A9C4BC18}" type="datetime1">
              <a:rPr lang="en-US" smtClean="0"/>
              <a:t>1/30/2026</a:t>
            </a:fld>
            <a:endParaRPr lang="en-US" dirty="0"/>
          </a:p>
        </p:txBody>
      </p:sp>
      <p:sp>
        <p:nvSpPr>
          <p:cNvPr id="5" name="Footer Placeholder 4">
            <a:extLst>
              <a:ext uri="{FF2B5EF4-FFF2-40B4-BE49-F238E27FC236}">
                <a16:creationId xmlns:a16="http://schemas.microsoft.com/office/drawing/2014/main" id="{73D0C200-7BBC-B1AA-6E27-4596490E608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7C8A9-3ADD-70A8-B9C7-245046BFADA7}"/>
              </a:ext>
            </a:extLst>
          </p:cNvPr>
          <p:cNvSpPr>
            <a:spLocks noGrp="1"/>
          </p:cNvSpPr>
          <p:nvPr>
            <p:ph type="sldNum" sz="quarter" idx="12"/>
          </p:nvPr>
        </p:nvSpPr>
        <p:spPr/>
        <p:txBody>
          <a:bodyPr/>
          <a:lstStyle/>
          <a:p>
            <a:fld id="{CC057153-B650-4DEB-B370-79DDCFDCE934}" type="slidenum">
              <a:rPr lang="en-US" smtClean="0"/>
              <a:pPr/>
              <a:t>4</a:t>
            </a:fld>
            <a:endParaRPr lang="en-US" dirty="0"/>
          </a:p>
        </p:txBody>
      </p:sp>
      <p:pic>
        <p:nvPicPr>
          <p:cNvPr id="7" name="Picture 2">
            <a:extLst>
              <a:ext uri="{FF2B5EF4-FFF2-40B4-BE49-F238E27FC236}">
                <a16:creationId xmlns:a16="http://schemas.microsoft.com/office/drawing/2014/main" id="{5C8EEF70-3F95-E394-70F2-660A1830B6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6322" y="282039"/>
            <a:ext cx="942109" cy="11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3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C569A32-CEDA-B897-CB0A-8F62540646FC}"/>
              </a:ext>
            </a:extLst>
          </p:cNvPr>
          <p:cNvSpPr>
            <a:spLocks noGrp="1"/>
          </p:cNvSpPr>
          <p:nvPr>
            <p:ph type="body" idx="1"/>
          </p:nvPr>
        </p:nvSpPr>
        <p:spPr>
          <a:xfrm>
            <a:off x="614052" y="272316"/>
            <a:ext cx="7914087" cy="1166648"/>
          </a:xfrm>
        </p:spPr>
        <p:txBody>
          <a:bodyPr/>
          <a:lstStyle/>
          <a:p>
            <a:r>
              <a:rPr lang="en-US" dirty="0"/>
              <a:t>Developing Techniques for Branch Goals</a:t>
            </a:r>
          </a:p>
        </p:txBody>
      </p:sp>
      <p:sp>
        <p:nvSpPr>
          <p:cNvPr id="11" name="TextBox 10">
            <a:extLst>
              <a:ext uri="{FF2B5EF4-FFF2-40B4-BE49-F238E27FC236}">
                <a16:creationId xmlns:a16="http://schemas.microsoft.com/office/drawing/2014/main" id="{13C1FE48-3B1D-1F08-8F83-4698855D3947}"/>
              </a:ext>
            </a:extLst>
          </p:cNvPr>
          <p:cNvSpPr txBox="1"/>
          <p:nvPr/>
        </p:nvSpPr>
        <p:spPr>
          <a:xfrm>
            <a:off x="784860" y="1760220"/>
            <a:ext cx="2827020" cy="3108543"/>
          </a:xfrm>
          <a:prstGeom prst="rect">
            <a:avLst/>
          </a:prstGeom>
          <a:noFill/>
        </p:spPr>
        <p:txBody>
          <a:bodyPr wrap="square" rtlCol="0">
            <a:spAutoFit/>
          </a:bodyPr>
          <a:lstStyle/>
          <a:p>
            <a:r>
              <a:rPr lang="en-US" sz="1400" dirty="0"/>
              <a:t>Ensure leadership responsibilities are shared and manageable</a:t>
            </a:r>
          </a:p>
          <a:p>
            <a:endParaRPr lang="en-US" sz="1400" dirty="0"/>
          </a:p>
          <a:p>
            <a:r>
              <a:rPr lang="en-US" sz="1400" dirty="0"/>
              <a:t>Prevent burnout among current officers and committee chairman</a:t>
            </a:r>
          </a:p>
          <a:p>
            <a:endParaRPr lang="en-US" sz="1400" dirty="0"/>
          </a:p>
          <a:p>
            <a:r>
              <a:rPr lang="en-US" sz="1400" dirty="0"/>
              <a:t>Confirm continuity for key branch operations</a:t>
            </a:r>
          </a:p>
          <a:p>
            <a:endParaRPr lang="en-US" sz="1400" dirty="0"/>
          </a:p>
          <a:p>
            <a:r>
              <a:rPr lang="en-US" sz="1400" dirty="0"/>
              <a:t>Identify future leaders early</a:t>
            </a:r>
          </a:p>
          <a:p>
            <a:endParaRPr lang="en-US" sz="1400" dirty="0"/>
          </a:p>
          <a:p>
            <a:r>
              <a:rPr lang="en-US" sz="1400" dirty="0"/>
              <a:t>Build a strong leadership Bench</a:t>
            </a:r>
          </a:p>
        </p:txBody>
      </p:sp>
      <p:pic>
        <p:nvPicPr>
          <p:cNvPr id="12" name="Picture 2">
            <a:extLst>
              <a:ext uri="{FF2B5EF4-FFF2-40B4-BE49-F238E27FC236}">
                <a16:creationId xmlns:a16="http://schemas.microsoft.com/office/drawing/2014/main" id="{C6A2E357-6DFE-2F10-D87B-FE03916CD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6322" y="282039"/>
            <a:ext cx="942109" cy="11360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2942D3-2CB0-536E-18AC-FBF39B1A08FF}"/>
              </a:ext>
            </a:extLst>
          </p:cNvPr>
          <p:cNvSpPr txBox="1"/>
          <p:nvPr/>
        </p:nvSpPr>
        <p:spPr>
          <a:xfrm>
            <a:off x="7600950" y="1869621"/>
            <a:ext cx="3806190" cy="2369880"/>
          </a:xfrm>
          <a:prstGeom prst="rect">
            <a:avLst/>
          </a:prstGeom>
          <a:noFill/>
        </p:spPr>
        <p:txBody>
          <a:bodyPr wrap="square" rtlCol="0">
            <a:spAutoFit/>
          </a:bodyPr>
          <a:lstStyle/>
          <a:p>
            <a:r>
              <a:rPr lang="en-US" sz="1400" dirty="0"/>
              <a:t>Leadership</a:t>
            </a:r>
            <a:r>
              <a:rPr lang="en-US" dirty="0"/>
              <a:t> </a:t>
            </a:r>
            <a:r>
              <a:rPr lang="en-US" sz="1400" dirty="0"/>
              <a:t>roles that appeal to</a:t>
            </a:r>
          </a:p>
          <a:p>
            <a:r>
              <a:rPr lang="en-US" sz="1400" dirty="0"/>
              <a:t>younger members</a:t>
            </a:r>
          </a:p>
          <a:p>
            <a:endParaRPr lang="en-US" sz="1400" dirty="0"/>
          </a:p>
          <a:p>
            <a:r>
              <a:rPr lang="en-US" sz="1400" dirty="0"/>
              <a:t>Develop short-term projects with a clear beginning and end</a:t>
            </a:r>
          </a:p>
          <a:p>
            <a:endParaRPr lang="en-US" sz="1400" dirty="0"/>
          </a:p>
          <a:p>
            <a:r>
              <a:rPr lang="en-US" sz="1400" dirty="0"/>
              <a:t>Defined goals and authority to act</a:t>
            </a:r>
          </a:p>
          <a:p>
            <a:endParaRPr lang="en-US" sz="1400" dirty="0"/>
          </a:p>
          <a:p>
            <a:r>
              <a:rPr lang="en-US" sz="1400" dirty="0"/>
              <a:t>Act as mentor to the Little Sir</a:t>
            </a:r>
          </a:p>
          <a:p>
            <a:r>
              <a:rPr lang="en-US" dirty="0"/>
              <a:t> </a:t>
            </a:r>
          </a:p>
        </p:txBody>
      </p:sp>
      <p:pic>
        <p:nvPicPr>
          <p:cNvPr id="4" name="Picture 3">
            <a:extLst>
              <a:ext uri="{FF2B5EF4-FFF2-40B4-BE49-F238E27FC236}">
                <a16:creationId xmlns:a16="http://schemas.microsoft.com/office/drawing/2014/main" id="{A1B0B362-5798-9E33-0018-E6C11B6143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13957" y="1760220"/>
            <a:ext cx="3148149" cy="2681151"/>
          </a:xfrm>
          <a:prstGeom prst="rect">
            <a:avLst/>
          </a:prstGeom>
        </p:spPr>
      </p:pic>
    </p:spTree>
    <p:extLst>
      <p:ext uri="{BB962C8B-B14F-4D97-AF65-F5344CB8AC3E}">
        <p14:creationId xmlns:p14="http://schemas.microsoft.com/office/powerpoint/2010/main" val="419869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60B42FE-73E4-D663-3DD1-FF9D880A3CEF}"/>
              </a:ext>
            </a:extLst>
          </p:cNvPr>
          <p:cNvSpPr txBox="1"/>
          <p:nvPr/>
        </p:nvSpPr>
        <p:spPr>
          <a:xfrm>
            <a:off x="1531620" y="997030"/>
            <a:ext cx="6096000" cy="5600059"/>
          </a:xfrm>
          <a:prstGeom prst="rect">
            <a:avLst/>
          </a:prstGeom>
          <a:noFill/>
        </p:spPr>
        <p:txBody>
          <a:bodyPr wrap="square">
            <a:spAutoFit/>
          </a:bodyPr>
          <a:lstStyle/>
          <a:p>
            <a:pPr>
              <a:lnSpc>
                <a:spcPct val="150000"/>
              </a:lnSpc>
            </a:pPr>
            <a:r>
              <a:rPr lang="en-US" sz="1200" b="1" dirty="0"/>
              <a:t>BRANCH LITTLE SIR POSITION DESCRIPTION (REVISED) POSITION PURPOSE </a:t>
            </a:r>
            <a:r>
              <a:rPr lang="en-US" sz="1200" dirty="0"/>
              <a:t>The primary purpose of the Little Sir position is to prepare to become the Big Sir. The Little Sir is a Branch Officer and a member of the Branch Executive Committee. “A Branch may choose to use the title “Branch Vice President” instead of Little Sir. If the Branch so elects, to avoid confusion with the Vice President of SIR, Inc., the Branch must always refer to its this officer by the title “Branch Vice President.” </a:t>
            </a:r>
          </a:p>
          <a:p>
            <a:pPr>
              <a:lnSpc>
                <a:spcPct val="150000"/>
              </a:lnSpc>
            </a:pPr>
            <a:r>
              <a:rPr lang="en-US" sz="1200" b="1" dirty="0"/>
              <a:t>PRIMARY RESPONSIBILITIES </a:t>
            </a:r>
            <a:r>
              <a:rPr lang="en-US" sz="1200" dirty="0"/>
              <a:t>• Perform In the absence or inability of the Big Sir, or at his request all the duties of the Big Sir. • May be a member of any committee except the Nominating and Travel Committees. • Have such other powers and perform such other duties as may be prescribed by the Big Sir or the Branch Executive Committee. • Represent his Branch at the yearly SIR Training Session as The Big Sir Elect.. • Prepare for the opportunity to lead all of the affairs of the Branch, subject to SIR bylaws, Policies, Procedures, Branch regulations; and to lead the Branch Executive Committee. • Appoint chairmen of Branch administrative and activity committees to serve during his term, including an Auditing Committee and Nominating Committee prior to the end of his Little Sir term. • Understand the responsibilities of all committees. • Vote in the election of the Area Representative as a member of the Area’s Election Committee. • Perform other tasks and duties as assigned by the Big Sir</a:t>
            </a:r>
          </a:p>
        </p:txBody>
      </p:sp>
      <p:pic>
        <p:nvPicPr>
          <p:cNvPr id="12" name="Picture 2">
            <a:extLst>
              <a:ext uri="{FF2B5EF4-FFF2-40B4-BE49-F238E27FC236}">
                <a16:creationId xmlns:a16="http://schemas.microsoft.com/office/drawing/2014/main" id="{D64FB6B0-78CF-7D94-78C1-A2A0FFAA74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6322" y="282039"/>
            <a:ext cx="942109" cy="11360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AF1B0AC-6572-D7BE-0E51-94ADB574D52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94164" y="1863852"/>
            <a:ext cx="1932432" cy="2017776"/>
          </a:xfrm>
          <a:prstGeom prst="rect">
            <a:avLst/>
          </a:prstGeom>
        </p:spPr>
      </p:pic>
      <p:sp>
        <p:nvSpPr>
          <p:cNvPr id="16" name="TextBox 15">
            <a:extLst>
              <a:ext uri="{FF2B5EF4-FFF2-40B4-BE49-F238E27FC236}">
                <a16:creationId xmlns:a16="http://schemas.microsoft.com/office/drawing/2014/main" id="{EB7766AB-3F95-86A8-C368-10CF2842BC86}"/>
              </a:ext>
            </a:extLst>
          </p:cNvPr>
          <p:cNvSpPr txBox="1"/>
          <p:nvPr/>
        </p:nvSpPr>
        <p:spPr>
          <a:xfrm>
            <a:off x="9694164" y="4137660"/>
            <a:ext cx="1676400" cy="307777"/>
          </a:xfrm>
          <a:prstGeom prst="rect">
            <a:avLst/>
          </a:prstGeom>
          <a:noFill/>
        </p:spPr>
        <p:txBody>
          <a:bodyPr wrap="square" rtlCol="0">
            <a:spAutoFit/>
          </a:bodyPr>
          <a:lstStyle/>
          <a:p>
            <a:r>
              <a:rPr lang="en-US" sz="1400" dirty="0"/>
              <a:t>Presenters</a:t>
            </a:r>
          </a:p>
        </p:txBody>
      </p:sp>
    </p:spTree>
    <p:extLst>
      <p:ext uri="{BB962C8B-B14F-4D97-AF65-F5344CB8AC3E}">
        <p14:creationId xmlns:p14="http://schemas.microsoft.com/office/powerpoint/2010/main" val="49533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0E1-014E-2F32-5FE0-025C27322ADF}"/>
              </a:ext>
            </a:extLst>
          </p:cNvPr>
          <p:cNvSpPr>
            <a:spLocks noGrp="1"/>
          </p:cNvSpPr>
          <p:nvPr>
            <p:ph type="title"/>
          </p:nvPr>
        </p:nvSpPr>
        <p:spPr>
          <a:xfrm>
            <a:off x="717152" y="643573"/>
            <a:ext cx="6035040" cy="702782"/>
          </a:xfrm>
        </p:spPr>
        <p:txBody>
          <a:bodyPr/>
          <a:lstStyle/>
          <a:p>
            <a:r>
              <a:rPr lang="en-US" dirty="0"/>
              <a:t>Little sir </a:t>
            </a:r>
          </a:p>
        </p:txBody>
      </p:sp>
      <p:sp>
        <p:nvSpPr>
          <p:cNvPr id="4" name="Date Placeholder 3">
            <a:extLst>
              <a:ext uri="{FF2B5EF4-FFF2-40B4-BE49-F238E27FC236}">
                <a16:creationId xmlns:a16="http://schemas.microsoft.com/office/drawing/2014/main" id="{57908E80-2392-A58F-EEB2-EE633788820D}"/>
              </a:ext>
            </a:extLst>
          </p:cNvPr>
          <p:cNvSpPr>
            <a:spLocks noGrp="1"/>
          </p:cNvSpPr>
          <p:nvPr>
            <p:ph type="dt" sz="half" idx="10"/>
          </p:nvPr>
        </p:nvSpPr>
        <p:spPr/>
        <p:txBody>
          <a:bodyPr/>
          <a:lstStyle/>
          <a:p>
            <a:fld id="{D5376D00-6106-43BB-8923-18C7A7C520E4}" type="datetime1">
              <a:rPr lang="en-US" smtClean="0"/>
              <a:t>1/30/2026</a:t>
            </a:fld>
            <a:endParaRPr lang="en-US" dirty="0"/>
          </a:p>
        </p:txBody>
      </p:sp>
      <p:sp>
        <p:nvSpPr>
          <p:cNvPr id="5" name="Footer Placeholder 4">
            <a:extLst>
              <a:ext uri="{FF2B5EF4-FFF2-40B4-BE49-F238E27FC236}">
                <a16:creationId xmlns:a16="http://schemas.microsoft.com/office/drawing/2014/main" id="{BC4AA2F1-CC44-35CF-7A34-1B814A19A90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B2FBC74-35D9-C062-A1B7-A5F83C6DDE04}"/>
              </a:ext>
            </a:extLst>
          </p:cNvPr>
          <p:cNvSpPr>
            <a:spLocks noGrp="1"/>
          </p:cNvSpPr>
          <p:nvPr>
            <p:ph type="sldNum" sz="quarter" idx="12"/>
          </p:nvPr>
        </p:nvSpPr>
        <p:spPr/>
        <p:txBody>
          <a:bodyPr/>
          <a:lstStyle/>
          <a:p>
            <a:fld id="{CC057153-B650-4DEB-B370-79DDCFDCE934}" type="slidenum">
              <a:rPr lang="en-US" smtClean="0"/>
              <a:t>7</a:t>
            </a:fld>
            <a:endParaRPr lang="en-US" dirty="0"/>
          </a:p>
        </p:txBody>
      </p:sp>
      <p:sp>
        <p:nvSpPr>
          <p:cNvPr id="10" name="TextBox 9">
            <a:extLst>
              <a:ext uri="{FF2B5EF4-FFF2-40B4-BE49-F238E27FC236}">
                <a16:creationId xmlns:a16="http://schemas.microsoft.com/office/drawing/2014/main" id="{DF4E951E-DA5A-59F1-AD85-FAB7F28FD2A0}"/>
              </a:ext>
            </a:extLst>
          </p:cNvPr>
          <p:cNvSpPr txBox="1"/>
          <p:nvPr/>
        </p:nvSpPr>
        <p:spPr>
          <a:xfrm>
            <a:off x="595993" y="1494064"/>
            <a:ext cx="10107386" cy="2862322"/>
          </a:xfrm>
          <a:prstGeom prst="rect">
            <a:avLst/>
          </a:prstGeom>
          <a:noFill/>
        </p:spPr>
        <p:txBody>
          <a:bodyPr wrap="square" rtlCol="0">
            <a:spAutoFit/>
          </a:bodyPr>
          <a:lstStyle/>
          <a:p>
            <a:pPr marL="342900" indent="-342900">
              <a:buAutoNum type="arabicPeriod"/>
            </a:pPr>
            <a:r>
              <a:rPr lang="en-US" dirty="0"/>
              <a:t>The role of the Little Sir is to assist and support the Big Sir in the operation of the branch.</a:t>
            </a:r>
          </a:p>
          <a:p>
            <a:pPr marL="342900" indent="-342900">
              <a:buAutoNum type="arabicPeriod"/>
            </a:pPr>
            <a:r>
              <a:rPr lang="en-US" dirty="0"/>
              <a:t> Prepare for the opportunity to lead branch at BEC meetings and luncheons.</a:t>
            </a:r>
          </a:p>
          <a:p>
            <a:pPr marL="342900" indent="-342900">
              <a:buAutoNum type="arabicPeriod"/>
            </a:pPr>
            <a:r>
              <a:rPr lang="en-US" dirty="0"/>
              <a:t>Finding a Speaker for your luncheon. </a:t>
            </a:r>
          </a:p>
          <a:p>
            <a:pPr marL="285750" indent="-285750">
              <a:buFont typeface="Arial" panose="020B0604020202020204" pitchFamily="34" charset="0"/>
              <a:buChar char="•"/>
            </a:pPr>
            <a:r>
              <a:rPr lang="en-US" dirty="0"/>
              <a:t>Communicate with other branches in your area to create a pool of interesting speakers</a:t>
            </a:r>
          </a:p>
          <a:p>
            <a:pPr marL="285750" indent="-285750">
              <a:buFont typeface="Arial" panose="020B0604020202020204" pitchFamily="34" charset="0"/>
              <a:buChar char="•"/>
            </a:pPr>
            <a:r>
              <a:rPr lang="en-US" dirty="0"/>
              <a:t> Go to the sirinc.org website and visit other branch bulletins for ideas.</a:t>
            </a:r>
          </a:p>
          <a:p>
            <a:pPr marL="285750" indent="-285750">
              <a:buFont typeface="Arial" panose="020B0604020202020204" pitchFamily="34" charset="0"/>
              <a:buChar char="•"/>
            </a:pPr>
            <a:r>
              <a:rPr lang="en-US" dirty="0"/>
              <a:t>Create a team to share the search for luncheon speakers</a:t>
            </a:r>
          </a:p>
          <a:p>
            <a:r>
              <a:rPr lang="en-US" dirty="0"/>
              <a:t>4. Enlarging The Number of Activities</a:t>
            </a:r>
          </a:p>
          <a:p>
            <a:pPr marL="285750" indent="-285750">
              <a:buFont typeface="Arial" panose="020B0604020202020204" pitchFamily="34" charset="0"/>
              <a:buChar char="•"/>
            </a:pPr>
            <a:r>
              <a:rPr lang="en-US" dirty="0"/>
              <a:t>Work with your Activity Chairmen to increase visibility, be the conduit between the Activity Chairmen and the BEC.</a:t>
            </a:r>
          </a:p>
          <a:p>
            <a:endParaRPr lang="en-US" dirty="0"/>
          </a:p>
        </p:txBody>
      </p:sp>
      <p:pic>
        <p:nvPicPr>
          <p:cNvPr id="12" name="Picture 11">
            <a:extLst>
              <a:ext uri="{FF2B5EF4-FFF2-40B4-BE49-F238E27FC236}">
                <a16:creationId xmlns:a16="http://schemas.microsoft.com/office/drawing/2014/main" id="{BB3E1F90-0F68-044E-A1D7-385B036499E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63932" y="4287246"/>
            <a:ext cx="3984499" cy="1903924"/>
          </a:xfrm>
          <a:prstGeom prst="rect">
            <a:avLst/>
          </a:prstGeom>
        </p:spPr>
      </p:pic>
      <p:pic>
        <p:nvPicPr>
          <p:cNvPr id="14" name="Picture 2">
            <a:extLst>
              <a:ext uri="{FF2B5EF4-FFF2-40B4-BE49-F238E27FC236}">
                <a16:creationId xmlns:a16="http://schemas.microsoft.com/office/drawing/2014/main" id="{DF9A8B33-A907-1855-5234-D18A2A3966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6322" y="282039"/>
            <a:ext cx="942109" cy="11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2400-94AD-31F6-37F1-0D9392194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B50A7-8097-B5C9-4E58-9ED8D14ADA20}"/>
              </a:ext>
            </a:extLst>
          </p:cNvPr>
          <p:cNvSpPr>
            <a:spLocks noGrp="1"/>
          </p:cNvSpPr>
          <p:nvPr>
            <p:ph type="title"/>
          </p:nvPr>
        </p:nvSpPr>
        <p:spPr/>
        <p:txBody>
          <a:bodyPr>
            <a:normAutofit/>
          </a:bodyPr>
          <a:lstStyle/>
          <a:p>
            <a:r>
              <a:rPr lang="en-US" dirty="0"/>
              <a:t>Building  your team of </a:t>
            </a:r>
            <a:r>
              <a:rPr lang="en-US" dirty="0" err="1"/>
              <a:t>bec</a:t>
            </a:r>
            <a:r>
              <a:rPr lang="en-US" dirty="0"/>
              <a:t>/chairmen</a:t>
            </a:r>
          </a:p>
        </p:txBody>
      </p:sp>
      <p:graphicFrame>
        <p:nvGraphicFramePr>
          <p:cNvPr id="6" name="Content Placeholder 5">
            <a:extLst>
              <a:ext uri="{FF2B5EF4-FFF2-40B4-BE49-F238E27FC236}">
                <a16:creationId xmlns:a16="http://schemas.microsoft.com/office/drawing/2014/main" id="{3E0E4A8A-55D4-88B9-EAFE-F5DD91417A46}"/>
              </a:ext>
            </a:extLst>
          </p:cNvPr>
          <p:cNvGraphicFramePr>
            <a:graphicFrameLocks noGrp="1"/>
          </p:cNvGraphicFramePr>
          <p:nvPr>
            <p:ph idx="1"/>
            <p:extLst>
              <p:ext uri="{D42A27DB-BD31-4B8C-83A1-F6EECF244321}">
                <p14:modId xmlns:p14="http://schemas.microsoft.com/office/powerpoint/2010/main" val="946184085"/>
              </p:ext>
            </p:extLst>
          </p:nvPr>
        </p:nvGraphicFramePr>
        <p:xfrm>
          <a:off x="465364" y="1716088"/>
          <a:ext cx="11114340" cy="4593274"/>
        </p:xfrm>
        <a:graphic>
          <a:graphicData uri="http://schemas.openxmlformats.org/drawingml/2006/table">
            <a:tbl>
              <a:tblPr firstRow="1" bandRow="1">
                <a:tableStyleId>{5C22544A-7EE6-4342-B048-85BDC9FD1C3A}</a:tableStyleId>
              </a:tblPr>
              <a:tblGrid>
                <a:gridCol w="3681986">
                  <a:extLst>
                    <a:ext uri="{9D8B030D-6E8A-4147-A177-3AD203B41FA5}">
                      <a16:colId xmlns:a16="http://schemas.microsoft.com/office/drawing/2014/main" val="2236123262"/>
                    </a:ext>
                  </a:extLst>
                </a:gridCol>
                <a:gridCol w="3716177">
                  <a:extLst>
                    <a:ext uri="{9D8B030D-6E8A-4147-A177-3AD203B41FA5}">
                      <a16:colId xmlns:a16="http://schemas.microsoft.com/office/drawing/2014/main" val="583127937"/>
                    </a:ext>
                  </a:extLst>
                </a:gridCol>
                <a:gridCol w="3716177">
                  <a:extLst>
                    <a:ext uri="{9D8B030D-6E8A-4147-A177-3AD203B41FA5}">
                      <a16:colId xmlns:a16="http://schemas.microsoft.com/office/drawing/2014/main" val="3633622998"/>
                    </a:ext>
                  </a:extLst>
                </a:gridCol>
              </a:tblGrid>
              <a:tr h="656182">
                <a:tc>
                  <a:txBody>
                    <a:bodyPr/>
                    <a:lstStyle/>
                    <a:p>
                      <a:r>
                        <a:rPr lang="en-US" sz="1800" b="1" dirty="0"/>
                        <a:t>A GOOD TEAM</a:t>
                      </a:r>
                    </a:p>
                  </a:txBody>
                  <a:tcPr anchor="ctr"/>
                </a:tc>
                <a:tc>
                  <a:txBody>
                    <a:bodyPr/>
                    <a:lstStyle/>
                    <a:p>
                      <a:r>
                        <a:rPr lang="en-US" sz="1800" b="1" dirty="0"/>
                        <a:t>A GREAT TEAM</a:t>
                      </a:r>
                    </a:p>
                  </a:txBody>
                  <a:tcPr anchor="ctr"/>
                </a:tc>
                <a:tc>
                  <a:txBody>
                    <a:bodyPr/>
                    <a:lstStyle/>
                    <a:p>
                      <a:r>
                        <a:rPr lang="en-US" sz="1800" b="1" dirty="0"/>
                        <a:t>A GREAT TEAM</a:t>
                      </a:r>
                    </a:p>
                  </a:txBody>
                  <a:tcPr anchor="ctr"/>
                </a:tc>
                <a:extLst>
                  <a:ext uri="{0D108BD9-81ED-4DB2-BD59-A6C34878D82A}">
                    <a16:rowId xmlns:a16="http://schemas.microsoft.com/office/drawing/2014/main" val="1971733978"/>
                  </a:ext>
                </a:extLst>
              </a:tr>
              <a:tr h="656182">
                <a:tc>
                  <a:txBody>
                    <a:bodyPr/>
                    <a:lstStyle/>
                    <a:p>
                      <a:r>
                        <a:rPr lang="en-US" sz="1800" b="0" dirty="0"/>
                        <a:t>BIG SIR</a:t>
                      </a:r>
                    </a:p>
                  </a:txBody>
                  <a:tcPr anchor="ctr"/>
                </a:tc>
                <a:tc>
                  <a:txBody>
                    <a:bodyPr/>
                    <a:lstStyle/>
                    <a:p>
                      <a:r>
                        <a:rPr lang="en-US" sz="1800" b="0" dirty="0"/>
                        <a:t>BIG SIR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DIRECTORS (MAX 6)</a:t>
                      </a:r>
                    </a:p>
                    <a:p>
                      <a:endParaRPr lang="en-US" sz="1800" b="0" dirty="0"/>
                    </a:p>
                  </a:txBody>
                  <a:tcPr anchor="ctr"/>
                </a:tc>
                <a:extLst>
                  <a:ext uri="{0D108BD9-81ED-4DB2-BD59-A6C34878D82A}">
                    <a16:rowId xmlns:a16="http://schemas.microsoft.com/office/drawing/2014/main" val="458163444"/>
                  </a:ext>
                </a:extLst>
              </a:tr>
              <a:tr h="656182">
                <a:tc>
                  <a:txBody>
                    <a:bodyPr/>
                    <a:lstStyle/>
                    <a:p>
                      <a:r>
                        <a:rPr lang="en-US" sz="1800" b="0" dirty="0"/>
                        <a:t>LITTLE SIR</a:t>
                      </a:r>
                    </a:p>
                  </a:txBody>
                  <a:tcPr anchor="ctr"/>
                </a:tc>
                <a:tc>
                  <a:txBody>
                    <a:bodyPr/>
                    <a:lstStyle/>
                    <a:p>
                      <a:r>
                        <a:rPr lang="en-US" sz="1800" b="0" dirty="0"/>
                        <a:t>LITTLE SIR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MEMBERSHIP CHAIRMAN</a:t>
                      </a:r>
                    </a:p>
                    <a:p>
                      <a:endParaRPr lang="en-US" sz="1800" b="0" dirty="0"/>
                    </a:p>
                  </a:txBody>
                  <a:tcPr anchor="ctr"/>
                </a:tc>
                <a:extLst>
                  <a:ext uri="{0D108BD9-81ED-4DB2-BD59-A6C34878D82A}">
                    <a16:rowId xmlns:a16="http://schemas.microsoft.com/office/drawing/2014/main" val="825465077"/>
                  </a:ext>
                </a:extLst>
              </a:tr>
              <a:tr h="656182">
                <a:tc>
                  <a:txBody>
                    <a:bodyPr/>
                    <a:lstStyle/>
                    <a:p>
                      <a:r>
                        <a:rPr lang="en-US" sz="1800" b="0" dirty="0"/>
                        <a:t>SECRETARY</a:t>
                      </a:r>
                    </a:p>
                  </a:txBody>
                  <a:tcPr anchor="ctr"/>
                </a:tc>
                <a:tc>
                  <a:txBody>
                    <a:bodyPr/>
                    <a:lstStyle/>
                    <a:p>
                      <a:r>
                        <a:rPr lang="en-US" sz="1800" b="0" dirty="0"/>
                        <a:t>SECRETARY</a:t>
                      </a:r>
                    </a:p>
                  </a:txBody>
                  <a:tcPr anchor="ctr"/>
                </a:tc>
                <a:tc>
                  <a:txBody>
                    <a:bodyPr/>
                    <a:lstStyle/>
                    <a:p>
                      <a:r>
                        <a:rPr lang="en-US" sz="1800" b="0" dirty="0"/>
                        <a:t>ACTIVITY CHAIRMAN</a:t>
                      </a:r>
                    </a:p>
                  </a:txBody>
                  <a:tcPr anchor="ctr"/>
                </a:tc>
                <a:extLst>
                  <a:ext uri="{0D108BD9-81ED-4DB2-BD59-A6C34878D82A}">
                    <a16:rowId xmlns:a16="http://schemas.microsoft.com/office/drawing/2014/main" val="3446475176"/>
                  </a:ext>
                </a:extLst>
              </a:tr>
              <a:tr h="656182">
                <a:tc>
                  <a:txBody>
                    <a:bodyPr/>
                    <a:lstStyle/>
                    <a:p>
                      <a:r>
                        <a:rPr lang="en-US" sz="1800" b="0" dirty="0"/>
                        <a:t>TREASURER</a:t>
                      </a:r>
                    </a:p>
                  </a:txBody>
                  <a:tcPr anchor="ctr"/>
                </a:tc>
                <a:tc>
                  <a:txBody>
                    <a:bodyPr/>
                    <a:lstStyle/>
                    <a:p>
                      <a:r>
                        <a:rPr lang="en-US" sz="1800" b="0" dirty="0"/>
                        <a:t>ASSISTANT SECRETARY</a:t>
                      </a:r>
                    </a:p>
                  </a:txBody>
                  <a:tcPr anchor="ctr"/>
                </a:tc>
                <a:tc>
                  <a:txBody>
                    <a:bodyPr/>
                    <a:lstStyle/>
                    <a:p>
                      <a:r>
                        <a:rPr lang="en-US" sz="1800" b="0" dirty="0"/>
                        <a:t>PUBLICITY CHAIRMAN</a:t>
                      </a:r>
                    </a:p>
                  </a:txBody>
                  <a:tcPr anchor="ctr"/>
                </a:tc>
                <a:extLst>
                  <a:ext uri="{0D108BD9-81ED-4DB2-BD59-A6C34878D82A}">
                    <a16:rowId xmlns:a16="http://schemas.microsoft.com/office/drawing/2014/main" val="4031271249"/>
                  </a:ext>
                </a:extLst>
              </a:tr>
              <a:tr h="656182">
                <a:tc>
                  <a:txBody>
                    <a:bodyPr/>
                    <a:lstStyle/>
                    <a:p>
                      <a:r>
                        <a:rPr lang="en-US" sz="1800" b="0" dirty="0"/>
                        <a:t>DIRECTORS (MAX 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TREASURER</a:t>
                      </a:r>
                    </a:p>
                    <a:p>
                      <a:endParaRPr lang="en-US" sz="1800" b="0" dirty="0"/>
                    </a:p>
                  </a:txBody>
                  <a:tcPr anchor="ctr"/>
                </a:tc>
                <a:tc>
                  <a:txBody>
                    <a:bodyPr/>
                    <a:lstStyle/>
                    <a:p>
                      <a:r>
                        <a:rPr lang="en-US" sz="1800" b="0" dirty="0"/>
                        <a:t>PUBLIC RELATIONS CHAIRMAN</a:t>
                      </a:r>
                    </a:p>
                  </a:txBody>
                  <a:tcPr anchor="ctr"/>
                </a:tc>
                <a:extLst>
                  <a:ext uri="{0D108BD9-81ED-4DB2-BD59-A6C34878D82A}">
                    <a16:rowId xmlns:a16="http://schemas.microsoft.com/office/drawing/2014/main" val="2924049109"/>
                  </a:ext>
                </a:extLst>
              </a:tr>
              <a:tr h="656182">
                <a:tc>
                  <a:txBody>
                    <a:bodyPr/>
                    <a:lstStyle/>
                    <a:p>
                      <a:r>
                        <a:rPr lang="en-US" sz="1800" b="0" dirty="0"/>
                        <a:t>CHAIRMEN</a:t>
                      </a:r>
                    </a:p>
                  </a:txBody>
                  <a:tcPr anchor="ctr"/>
                </a:tc>
                <a:tc>
                  <a:txBody>
                    <a:bodyPr/>
                    <a:lstStyle/>
                    <a:p>
                      <a:r>
                        <a:rPr lang="en-US" sz="1800" b="0" dirty="0"/>
                        <a:t>ASSISTANT TREASURER</a:t>
                      </a:r>
                    </a:p>
                  </a:txBody>
                  <a:tcPr anchor="ctr"/>
                </a:tc>
                <a:tc>
                  <a:txBody>
                    <a:bodyPr/>
                    <a:lstStyle/>
                    <a:p>
                      <a:endParaRPr lang="en-US" sz="1800" b="0" dirty="0"/>
                    </a:p>
                  </a:txBody>
                  <a:tcPr anchor="ctr"/>
                </a:tc>
                <a:extLst>
                  <a:ext uri="{0D108BD9-81ED-4DB2-BD59-A6C34878D82A}">
                    <a16:rowId xmlns:a16="http://schemas.microsoft.com/office/drawing/2014/main" val="1861033052"/>
                  </a:ext>
                </a:extLst>
              </a:tr>
            </a:tbl>
          </a:graphicData>
        </a:graphic>
      </p:graphicFrame>
      <p:sp>
        <p:nvSpPr>
          <p:cNvPr id="3" name="Date Placeholder 2">
            <a:extLst>
              <a:ext uri="{FF2B5EF4-FFF2-40B4-BE49-F238E27FC236}">
                <a16:creationId xmlns:a16="http://schemas.microsoft.com/office/drawing/2014/main" id="{F7461AE3-EE8B-D6AA-C542-739A07913E24}"/>
              </a:ext>
            </a:extLst>
          </p:cNvPr>
          <p:cNvSpPr>
            <a:spLocks noGrp="1"/>
          </p:cNvSpPr>
          <p:nvPr>
            <p:ph type="dt" sz="half" idx="10"/>
          </p:nvPr>
        </p:nvSpPr>
        <p:spPr/>
        <p:txBody>
          <a:bodyPr/>
          <a:lstStyle/>
          <a:p>
            <a:fld id="{1ABC5C81-4B4A-4C1A-B255-174CB9D3D2AE}" type="datetime1">
              <a:rPr lang="en-US" smtClean="0"/>
              <a:t>1/30/2026</a:t>
            </a:fld>
            <a:endParaRPr lang="en-US" dirty="0"/>
          </a:p>
        </p:txBody>
      </p:sp>
      <p:sp>
        <p:nvSpPr>
          <p:cNvPr id="4" name="Footer Placeholder 3">
            <a:extLst>
              <a:ext uri="{FF2B5EF4-FFF2-40B4-BE49-F238E27FC236}">
                <a16:creationId xmlns:a16="http://schemas.microsoft.com/office/drawing/2014/main" id="{BAFA715D-0DE7-5C1E-A01B-3CC861FFFA6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320D08B-C7CA-70C3-F459-4B8F8CFD397D}"/>
              </a:ext>
            </a:extLst>
          </p:cNvPr>
          <p:cNvSpPr>
            <a:spLocks noGrp="1"/>
          </p:cNvSpPr>
          <p:nvPr>
            <p:ph type="sldNum" sz="quarter" idx="12"/>
          </p:nvPr>
        </p:nvSpPr>
        <p:spPr/>
        <p:txBody>
          <a:bodyPr/>
          <a:lstStyle/>
          <a:p>
            <a:fld id="{84C450F2-3BB4-4AE4-8A35-A9D7AEA4C850}" type="slidenum">
              <a:rPr lang="en-US" smtClean="0"/>
              <a:t>8</a:t>
            </a:fld>
            <a:endParaRPr lang="en-US" dirty="0"/>
          </a:p>
        </p:txBody>
      </p:sp>
      <p:pic>
        <p:nvPicPr>
          <p:cNvPr id="7" name="Picture 2">
            <a:extLst>
              <a:ext uri="{FF2B5EF4-FFF2-40B4-BE49-F238E27FC236}">
                <a16:creationId xmlns:a16="http://schemas.microsoft.com/office/drawing/2014/main" id="{F600DBD3-6F4B-A81E-3771-7E7F40E982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6322" y="282039"/>
            <a:ext cx="942109" cy="11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7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9F20-7FE0-9464-CC8C-AAB74EE175D5}"/>
              </a:ext>
            </a:extLst>
          </p:cNvPr>
          <p:cNvSpPr>
            <a:spLocks noGrp="1"/>
          </p:cNvSpPr>
          <p:nvPr>
            <p:ph type="title"/>
          </p:nvPr>
        </p:nvSpPr>
        <p:spPr>
          <a:xfrm>
            <a:off x="429767" y="548640"/>
            <a:ext cx="8681575" cy="1143000"/>
          </a:xfrm>
        </p:spPr>
        <p:txBody>
          <a:bodyPr>
            <a:normAutofit/>
          </a:bodyPr>
          <a:lstStyle/>
          <a:p>
            <a:r>
              <a:rPr lang="en-US" dirty="0"/>
              <a:t>BUILD GROWTH BY ACTIVITIES</a:t>
            </a:r>
          </a:p>
        </p:txBody>
      </p:sp>
      <p:sp>
        <p:nvSpPr>
          <p:cNvPr id="5" name="Footer Placeholder 4">
            <a:extLst>
              <a:ext uri="{FF2B5EF4-FFF2-40B4-BE49-F238E27FC236}">
                <a16:creationId xmlns:a16="http://schemas.microsoft.com/office/drawing/2014/main" id="{726F804B-D6FC-83A9-36FC-E721C009E2D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AEFE3EB-673E-77EF-2980-BA6EC57A519F}"/>
              </a:ext>
            </a:extLst>
          </p:cNvPr>
          <p:cNvSpPr>
            <a:spLocks noGrp="1"/>
          </p:cNvSpPr>
          <p:nvPr>
            <p:ph type="sldNum" sz="quarter" idx="12"/>
          </p:nvPr>
        </p:nvSpPr>
        <p:spPr/>
        <p:txBody>
          <a:bodyPr/>
          <a:lstStyle/>
          <a:p>
            <a:fld id="{CC057153-B650-4DEB-B370-79DDCFDCE934}" type="slidenum">
              <a:rPr lang="en-US" smtClean="0"/>
              <a:pPr/>
              <a:t>9</a:t>
            </a:fld>
            <a:endParaRPr lang="en-US" dirty="0"/>
          </a:p>
        </p:txBody>
      </p:sp>
      <p:pic>
        <p:nvPicPr>
          <p:cNvPr id="16" name="Picture 15">
            <a:extLst>
              <a:ext uri="{FF2B5EF4-FFF2-40B4-BE49-F238E27FC236}">
                <a16:creationId xmlns:a16="http://schemas.microsoft.com/office/drawing/2014/main" id="{BB7BD7EB-B352-909B-03D7-8F3FCA1C5C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057" y="1918607"/>
            <a:ext cx="2683329" cy="1749573"/>
          </a:xfrm>
          <a:prstGeom prst="rect">
            <a:avLst/>
          </a:prstGeom>
        </p:spPr>
      </p:pic>
      <p:pic>
        <p:nvPicPr>
          <p:cNvPr id="19" name="Picture 18">
            <a:extLst>
              <a:ext uri="{FF2B5EF4-FFF2-40B4-BE49-F238E27FC236}">
                <a16:creationId xmlns:a16="http://schemas.microsoft.com/office/drawing/2014/main" id="{279F17DA-693A-B7B1-E015-41071F42E48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06587" y="1918607"/>
            <a:ext cx="2816678" cy="1749573"/>
          </a:xfrm>
          <a:prstGeom prst="rect">
            <a:avLst/>
          </a:prstGeom>
        </p:spPr>
      </p:pic>
      <p:pic>
        <p:nvPicPr>
          <p:cNvPr id="21" name="Picture 20">
            <a:extLst>
              <a:ext uri="{FF2B5EF4-FFF2-40B4-BE49-F238E27FC236}">
                <a16:creationId xmlns:a16="http://schemas.microsoft.com/office/drawing/2014/main" id="{7C0D8473-A507-8DCF-D9EA-1AB16B0CBB8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881717" y="1918607"/>
            <a:ext cx="2956247" cy="1749573"/>
          </a:xfrm>
          <a:prstGeom prst="rect">
            <a:avLst/>
          </a:prstGeom>
        </p:spPr>
      </p:pic>
      <p:pic>
        <p:nvPicPr>
          <p:cNvPr id="22" name="Picture 2">
            <a:extLst>
              <a:ext uri="{FF2B5EF4-FFF2-40B4-BE49-F238E27FC236}">
                <a16:creationId xmlns:a16="http://schemas.microsoft.com/office/drawing/2014/main" id="{BF586295-AD28-147C-EB5A-2409822B07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06322" y="282039"/>
            <a:ext cx="942109"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AFF4149-0D46-A523-8DB7-9952F611EB2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706587" y="4145840"/>
            <a:ext cx="3199040" cy="1982990"/>
          </a:xfrm>
          <a:prstGeom prst="rect">
            <a:avLst/>
          </a:prstGeom>
        </p:spPr>
      </p:pic>
    </p:spTree>
    <p:extLst>
      <p:ext uri="{BB962C8B-B14F-4D97-AF65-F5344CB8AC3E}">
        <p14:creationId xmlns:p14="http://schemas.microsoft.com/office/powerpoint/2010/main" val="1941379388"/>
      </p:ext>
    </p:extLst>
  </p:cSld>
  <p:clrMapOvr>
    <a:masterClrMapping/>
  </p:clrMapOvr>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667383-B7F3-43FC-8965-135FDDEABCC5}">
  <ds:schemaRefs>
    <ds:schemaRef ds:uri="http://schemas.microsoft.com/sharepoint/v3/contenttype/forms"/>
  </ds:schemaRefs>
</ds:datastoreItem>
</file>

<file path=customXml/itemProps2.xml><?xml version="1.0" encoding="utf-8"?>
<ds:datastoreItem xmlns:ds="http://schemas.openxmlformats.org/officeDocument/2006/customXml" ds:itemID="{BD6282DC-5D67-4C19-9A05-C65D9BF7BC78}">
  <ds:schemaRefs>
    <ds:schemaRef ds:uri="http://schemas.microsoft.com/office/2006/metadata/properties"/>
    <ds:schemaRef ds:uri="http://www.w3.org/XML/1998/namespace"/>
    <ds:schemaRef ds:uri="http://purl.org/dc/terms/"/>
    <ds:schemaRef ds:uri="http://schemas.microsoft.com/sharepoint/v3"/>
    <ds:schemaRef ds:uri="http://schemas.microsoft.com/office/2006/documentManagement/types"/>
    <ds:schemaRef ds:uri="http://purl.org/dc/elements/1.1/"/>
    <ds:schemaRef ds:uri="71af3243-3dd4-4a8d-8c0d-dd76da1f02a5"/>
    <ds:schemaRef ds:uri="http://schemas.microsoft.com/office/infopath/2007/PartnerControls"/>
    <ds:schemaRef ds:uri="16c05727-aa75-4e4a-9b5f-8a80a1165891"/>
    <ds:schemaRef ds:uri="http://schemas.openxmlformats.org/package/2006/metadata/core-properties"/>
    <ds:schemaRef ds:uri="230e9df3-be65-4c73-a93b-d1236ebd677e"/>
    <ds:schemaRef ds:uri="http://purl.org/dc/dcmitype/"/>
  </ds:schemaRefs>
</ds:datastoreItem>
</file>

<file path=customXml/itemProps3.xml><?xml version="1.0" encoding="utf-8"?>
<ds:datastoreItem xmlns:ds="http://schemas.openxmlformats.org/officeDocument/2006/customXml" ds:itemID="{12135656-72CC-4564-823F-B30D02996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Modern oasis presentation</Template>
  <TotalTime>237</TotalTime>
  <Words>1296</Words>
  <Application>Microsoft Office PowerPoint</Application>
  <PresentationFormat>Widescreen</PresentationFormat>
  <Paragraphs>94</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Neue Haas Grotesk Text Pro</vt:lpstr>
      <vt:lpstr>OasisVTI</vt:lpstr>
      <vt:lpstr>Big sir   little sir      responsibilities</vt:lpstr>
      <vt:lpstr>Agenda</vt:lpstr>
      <vt:lpstr>Introduction</vt:lpstr>
      <vt:lpstr> BRANCH BIG SIR POSITION DESCRIPTION (Revised 10/2025) Position Purpose The Big Sir is the chief executive officer of the branch, a corporation under the laws of the State of California. A Branch may choose to use the title “Branch President” instead of Big Sir. If the Branch so elects, to avoid confusion with the President of SIR, Inc., the Branch must always refer to its chief executive officer by the title “Branch President.”   Primary Responsibilities • • Serve as a Branch Officer and leader of the Branch Executive Committee. Responsible for implementing annual SIR Schedule of Branch Operations • Lead all the affairs of the Branch, subject to SIR bylaws, policies, required procedures, Branch regulations and the control of the Branch Executive Committee.  • Ensure the BEC annually sets reasonable membership and other goals that address issues of importance to branch improvement and long-term branch survival. • Embrace RAMP (Recruiting, Activities, Member Relations, and Publicity/ Image), placing emphasis on establishing leaders for each function. • Preside at all meetings of the Branch and its Executive Committee. Little Sir shall preside in the absence of the Bir Sir. • Appoint chairmen of Branch administrative and activity committees to serve during his term. • Attend the State Annual Meeting and vote as required. Should he and the Little Sir not be able to attend, ensure the BEC appoints an elected officer to represent the Branch. • Ensure the Branch is represented at all State Trainings. • Act as an ex officio member of all committees. • Execute any document or other instrument authorized by the State Board • Ensure that the Monthly Branch Membership Status Report is submitted by the end of the month. • Ensure that Branch officers and committee chairmen receive necessary training for their positions. • May call special meetings of officers and members at his discretion with five days notice. • Respond to State SIR emails in a timely manner • Act as mentor to the Little Sir.</vt:lpstr>
      <vt:lpstr>PowerPoint Presentation</vt:lpstr>
      <vt:lpstr>PowerPoint Presentation</vt:lpstr>
      <vt:lpstr>Little sir </vt:lpstr>
      <vt:lpstr>Building  your team of bec/chairmen</vt:lpstr>
      <vt:lpstr>BUILD GROWTH BY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 Serena</dc:creator>
  <cp:lastModifiedBy>Fred Serena</cp:lastModifiedBy>
  <cp:revision>20</cp:revision>
  <cp:lastPrinted>2026-01-30T15:21:35Z</cp:lastPrinted>
  <dcterms:created xsi:type="dcterms:W3CDTF">2026-01-29T21:00:00Z</dcterms:created>
  <dcterms:modified xsi:type="dcterms:W3CDTF">2026-01-30T15:25:54Z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